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16"/>
  </p:notesMasterIdLst>
  <p:sldIdLst>
    <p:sldId id="257" r:id="rId4"/>
    <p:sldId id="283" r:id="rId5"/>
    <p:sldId id="320" r:id="rId6"/>
    <p:sldId id="324" r:id="rId7"/>
    <p:sldId id="322" r:id="rId8"/>
    <p:sldId id="319" r:id="rId9"/>
    <p:sldId id="313" r:id="rId10"/>
    <p:sldId id="314" r:id="rId11"/>
    <p:sldId id="323" r:id="rId12"/>
    <p:sldId id="330" r:id="rId13"/>
    <p:sldId id="303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83" autoAdjust="0"/>
    <p:restoredTop sz="94636" autoAdjust="0"/>
  </p:normalViewPr>
  <p:slideViewPr>
    <p:cSldViewPr snapToGrid="0">
      <p:cViewPr>
        <p:scale>
          <a:sx n="76" d="100"/>
          <a:sy n="76" d="100"/>
        </p:scale>
        <p:origin x="184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3:00:23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0 694 24575,'0'10'0,"0"0"0,0 0 0,0 5 0,0-4 0,0 4 0,0 0 0,5 2 0,2 5 0,9 0 0,-4 7 0,10-5 0,-10 4 0,10-5 0,-10-1 0,9 0 0,-9 1 0,4-7 0,-5 5 0,-1-9 0,1 3 0,-1-5 0,0 1 0,0-1 0,0 0 0,0 0 0,0 0 0,0 0 0,1 5 0,-1-3 0,1 9 0,-1-10 0,1 5 0,-1-6 0,-5 0 0,0-9 0,-5-2 0,0-21 0,13-19 0,19-27 0,-12 22 0,3-3-727,14-12 1,3-2 726,-9-2 0,1-1 0,13-4 0,-1 2 0,-13 13 0,-1 1 0,7-5 0,1 0 0,-9 13 0,-1 2-113,1-2 1,0 0 112,17-28 0,-14 32 0,-13 6 0,-3 19 0,-6 1 1436,-4 6-1436,-2 1 0,-4 3 0,0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3:00:25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24575,'15'0'0,"7"0"0,9 0 0,-6 0 0,2 0 0,-10 0 0,5 0 0,-5 0 0,-2 0 0,-5 0 0,-4 4 0,3 2 0,-3 9 0,5 2 0,0 5 0,6 7 0,-5-11 0,5 10 0,-1-11 0,-4 5 0,4-5 0,-6-2 0,6-4 0,0 3 0,6 4 0,-7-3 0,1 1 0,-1-6 0,-3 1 0,9 0 0,-4 4 0,-1-3 0,5 9 0,-9-10 0,9 10 0,-4-4 0,0 5 0,-1 7 0,1-5 0,-4 11 0,3-11 0,2 11 0,-6-11 0,5 5 0,-6-13 0,0 5 0,-1-9 0,1 3 0,-1-5 0,0 0 0,0 0 0,15 11 0,-5-3 0,7 4 0,-6-1 0,-10-4 0,10 0 0,-9-1 0,4-6 0,-11 0 0,0-4 0,-5-2 0</inkml:trace>
  <inkml:trace contextRef="#ctx0" brushRef="#br0" timeOffset="1111">976 1 24575,'-16'21'0,"9"-3"0,-23 33 0,25-29 0,-51 55 0,46-57 0,-37 42 0,38-37 0,-8 11 0,4 1 0,1 0 0,-6-1 0,10-11 0,-14 9 0,14-16 0,-9 11 0,0 0 0,4-5 0,-10 11 0,-3-4 0,-8 16 0,0-7 0,1 6 0,2-8 0,5-7 0,-5 5 0,14-17 0,0 8 0,6-15 0,1 3 0,0-5 0,4 0 0,-3 0 0,3-4 0,-4 3 0,1-4 0,-2 1 0,6 2 0,-4-6 0,3 7 0,-4-8 0,4 8 0,-3-8 0,4 7 0,-5-2 0,0-1 0,1-1 0,4-4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1/5/20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1/5/20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1/5/20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2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1/5/20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6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1/5/20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13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Lab5</a:t>
            </a:r>
            <a:r>
              <a:rPr lang="zh-CN" altLang="en-US" dirty="0"/>
              <a:t>（</a:t>
            </a:r>
            <a:r>
              <a:rPr lang="en-US" altLang="zh-CN" dirty="0"/>
              <a:t>week6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sz="2000" dirty="0"/>
              <a:t>Project B Consultation</a:t>
            </a:r>
            <a:endParaRPr lang="en-AU" sz="2000" dirty="0"/>
          </a:p>
          <a:p>
            <a:r>
              <a:rPr lang="en-US" sz="2800" dirty="0">
                <a:solidFill>
                  <a:srgbClr val="4496AA"/>
                </a:solidFill>
                <a:latin typeface="Calibri" panose="020F0502020204030204" pitchFamily="34" charset="0"/>
              </a:rPr>
              <a:t>COMP90041 Programming </a:t>
            </a:r>
            <a:endParaRPr lang="en-US" sz="2800" dirty="0"/>
          </a:p>
          <a:p>
            <a:r>
              <a:rPr lang="en-US" sz="2800" dirty="0">
                <a:solidFill>
                  <a:srgbClr val="4496AA"/>
                </a:solidFill>
                <a:latin typeface="Calibri" panose="020F0502020204030204" pitchFamily="34" charset="0"/>
              </a:rPr>
              <a:t>and software development </a:t>
            </a:r>
            <a:endParaRPr lang="en-US" sz="2800" dirty="0"/>
          </a:p>
          <a:p>
            <a:endParaRPr lang="en-A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E28049-122B-4847-B7D3-EC5ECDB950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3A3A8E-36C3-446B-985E-CEB7C28263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err="1"/>
              <a:t>Zhe</a:t>
            </a:r>
            <a:r>
              <a:rPr lang="en-AU" dirty="0"/>
              <a:t>(Zoe) Wang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37B744-4EE9-0749-8DA1-75DA8A3EC390}"/>
              </a:ext>
            </a:extLst>
          </p:cNvPr>
          <p:cNvSpPr/>
          <p:nvPr/>
        </p:nvSpPr>
        <p:spPr>
          <a:xfrm>
            <a:off x="6638244" y="2121216"/>
            <a:ext cx="3207819" cy="196887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Workshop will start at 11:05</a:t>
            </a:r>
          </a:p>
        </p:txBody>
      </p:sp>
    </p:spTree>
    <p:extLst>
      <p:ext uri="{BB962C8B-B14F-4D97-AF65-F5344CB8AC3E}">
        <p14:creationId xmlns:p14="http://schemas.microsoft.com/office/powerpoint/2010/main" val="285189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2D49-1317-A34A-9B7E-BF543006E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270" y="151976"/>
            <a:ext cx="10296000" cy="88736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4B692-138D-E047-9916-ADD2C60B2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t>10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F3FE2E-ECA4-0244-8F8E-FC5A8FF09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70" y="3968836"/>
            <a:ext cx="7580490" cy="2386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359AEF-29DE-B242-A313-78B50BBBF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230" y="151976"/>
            <a:ext cx="49657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3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printf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formatted output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11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E4CAF-F7B5-694E-B327-1528EBCD8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63" y="1500148"/>
            <a:ext cx="8269568" cy="175600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3ED7A21-43FB-4E46-BE04-2574A6E1C0C8}"/>
              </a:ext>
            </a:extLst>
          </p:cNvPr>
          <p:cNvSpPr/>
          <p:nvPr/>
        </p:nvSpPr>
        <p:spPr>
          <a:xfrm>
            <a:off x="9802387" y="2035251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C65D25-3E7C-874D-A2FE-19F89E7A2C1E}"/>
              </a:ext>
            </a:extLst>
          </p:cNvPr>
          <p:cNvSpPr txBox="1"/>
          <p:nvPr/>
        </p:nvSpPr>
        <p:spPr>
          <a:xfrm>
            <a:off x="9855682" y="3033132"/>
            <a:ext cx="16065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 =5.7889</a:t>
            </a:r>
          </a:p>
          <a:p>
            <a:r>
              <a:rPr lang="en-US" sz="2800" dirty="0"/>
              <a:t>print as</a:t>
            </a:r>
          </a:p>
          <a:p>
            <a:r>
              <a:rPr lang="en-US" sz="2800" dirty="0"/>
              <a:t>5.78</a:t>
            </a:r>
          </a:p>
          <a:p>
            <a:r>
              <a:rPr lang="en-US" sz="2800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D5559BC-CB89-E747-BBAA-A7A1AEE32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446" y="4296775"/>
            <a:ext cx="7952268" cy="26549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E5D3A71-7D19-FC49-A0A8-B4182EF6C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99" y="3637278"/>
            <a:ext cx="7153003" cy="6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29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F6B28D-C5AF-481B-9B53-F501015E14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/>
              <a:t>Identifier first line</a:t>
            </a:r>
          </a:p>
          <a:p>
            <a:pPr lvl="1"/>
            <a:r>
              <a:rPr lang="en-AU"/>
              <a:t>Second line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Contact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2A06BE6-02D4-AD48-8B5C-313BC4D08F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4266781"/>
              </p:ext>
            </p:extLst>
          </p:nvPr>
        </p:nvGraphicFramePr>
        <p:xfrm>
          <a:off x="1457332" y="3608388"/>
          <a:ext cx="927733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485">
                  <a:extLst>
                    <a:ext uri="{9D8B030D-6E8A-4147-A177-3AD203B41FA5}">
                      <a16:colId xmlns:a16="http://schemas.microsoft.com/office/drawing/2014/main" val="4189004350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1132406624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4130813977"/>
                    </a:ext>
                  </a:extLst>
                </a:gridCol>
                <a:gridCol w="3943351">
                  <a:extLst>
                    <a:ext uri="{9D8B030D-6E8A-4147-A177-3AD203B41FA5}">
                      <a16:colId xmlns:a16="http://schemas.microsoft.com/office/drawing/2014/main" val="3058413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Start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Meeting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ID</a:t>
                      </a:r>
                      <a:r>
                        <a:rPr lang="zh-CN" altLang="en-US" sz="2400" dirty="0"/>
                        <a:t>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276934045</a:t>
                      </a:r>
                      <a:endParaRPr lang="en-US" sz="24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36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76934045</a:t>
                      </a:r>
                      <a:endParaRPr lang="en-US" sz="24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0040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</a:t>
            </a:fld>
            <a:endParaRPr lang="en-AU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72EFE-82C3-8843-BB20-9D8F737AFCDF}"/>
              </a:ext>
            </a:extLst>
          </p:cNvPr>
          <p:cNvSpPr txBox="1"/>
          <p:nvPr/>
        </p:nvSpPr>
        <p:spPr>
          <a:xfrm>
            <a:off x="1428765" y="1922187"/>
            <a:ext cx="5755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Email: zoe.wang1@unimelb.edu.au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30E66C-0AB5-7649-A3EB-D3ED6CCD4240}"/>
              </a:ext>
            </a:extLst>
          </p:cNvPr>
          <p:cNvSpPr/>
          <p:nvPr/>
        </p:nvSpPr>
        <p:spPr>
          <a:xfrm>
            <a:off x="7441433" y="2640200"/>
            <a:ext cx="2599765" cy="9681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Updated in announcement</a:t>
            </a:r>
          </a:p>
        </p:txBody>
      </p:sp>
    </p:spTree>
    <p:extLst>
      <p:ext uri="{BB962C8B-B14F-4D97-AF65-F5344CB8AC3E}">
        <p14:creationId xmlns:p14="http://schemas.microsoft.com/office/powerpoint/2010/main" val="2129535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9EE32-AFDF-314B-B560-EAA3C0B50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A937D-CFAD-8242-B7A1-F62F28125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F8930-FA02-6844-87E4-4C7CB8072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9" y="1641621"/>
            <a:ext cx="6743700" cy="5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D94138-4BB0-F54F-BDAC-B60A9DF0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99" y="3871157"/>
            <a:ext cx="4381500" cy="55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308966-B397-D04E-BF43-D9C24E952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99" y="3394221"/>
            <a:ext cx="3543300" cy="431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B9472D-4DF5-7F4C-A5F4-EE8895957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99" y="2149621"/>
            <a:ext cx="6680200" cy="73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DFDADD-9B87-654D-B61A-FB271813BF67}"/>
              </a:ext>
            </a:extLst>
          </p:cNvPr>
          <p:cNvSpPr txBox="1"/>
          <p:nvPr/>
        </p:nvSpPr>
        <p:spPr>
          <a:xfrm>
            <a:off x="592699" y="4923991"/>
            <a:ext cx="3221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type,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C039B3-9B53-0143-8C74-A6EF4C121D98}"/>
              </a:ext>
            </a:extLst>
          </p:cNvPr>
          <p:cNvSpPr txBox="1"/>
          <p:nvPr/>
        </p:nvSpPr>
        <p:spPr>
          <a:xfrm>
            <a:off x="7962314" y="1082371"/>
            <a:ext cx="3565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80"/>
                </a:solidFill>
              </a:rPr>
              <a:t>int</a:t>
            </a:r>
            <a:r>
              <a:rPr lang="en-US" sz="2400" dirty="0"/>
              <a:t>[] bob = {</a:t>
            </a:r>
            <a:r>
              <a:rPr lang="en-US" sz="2400" dirty="0">
                <a:solidFill>
                  <a:srgbClr val="0000FF"/>
                </a:solidFill>
              </a:rPr>
              <a:t>1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000FF"/>
                </a:solidFill>
              </a:rPr>
              <a:t>2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000FF"/>
                </a:solidFill>
              </a:rPr>
              <a:t>3</a:t>
            </a:r>
            <a:r>
              <a:rPr lang="en-US" sz="2000" dirty="0"/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E5B086-376A-A147-AB0A-F83281AEF704}"/>
              </a:ext>
            </a:extLst>
          </p:cNvPr>
          <p:cNvSpPr txBox="1"/>
          <p:nvPr/>
        </p:nvSpPr>
        <p:spPr>
          <a:xfrm>
            <a:off x="7962314" y="2011680"/>
            <a:ext cx="1941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80"/>
                </a:solidFill>
              </a:rPr>
              <a:t>int</a:t>
            </a:r>
            <a:r>
              <a:rPr lang="en-US" sz="2400" dirty="0"/>
              <a:t>[] sue;</a:t>
            </a:r>
            <a:br>
              <a:rPr lang="en-US" sz="2400" dirty="0"/>
            </a:br>
            <a:r>
              <a:rPr lang="en-US" sz="2400" dirty="0"/>
              <a:t>sue = {</a:t>
            </a:r>
            <a:r>
              <a:rPr lang="en-US" sz="2400" dirty="0">
                <a:solidFill>
                  <a:srgbClr val="0000FF"/>
                </a:solidFill>
              </a:rPr>
              <a:t>1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000FF"/>
                </a:solidFill>
              </a:rPr>
              <a:t>2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000FF"/>
                </a:solidFill>
              </a:rPr>
              <a:t>3</a:t>
            </a:r>
            <a:r>
              <a:rPr lang="en-US" sz="2400" dirty="0"/>
              <a:t>};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257618C-3287-F248-98B9-10052F8F8C94}"/>
                  </a:ext>
                </a:extLst>
              </p14:cNvPr>
              <p14:cNvContentPartPr/>
              <p14:nvPr/>
            </p14:nvContentPartPr>
            <p14:xfrm>
              <a:off x="10400123" y="1055880"/>
              <a:ext cx="372240" cy="447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257618C-3287-F248-98B9-10052F8F8C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91123" y="1046880"/>
                <a:ext cx="38988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EF8F1B4-87CE-1F45-94FB-8FCB4F541DFD}"/>
                  </a:ext>
                </a:extLst>
              </p14:cNvPr>
              <p14:cNvContentPartPr/>
              <p14:nvPr/>
            </p14:nvContentPartPr>
            <p14:xfrm>
              <a:off x="9700283" y="2258280"/>
              <a:ext cx="351360" cy="391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EF8F1B4-87CE-1F45-94FB-8FCB4F541DF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91643" y="2249640"/>
                <a:ext cx="369000" cy="40932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2620E88-32B6-0E44-A25E-55563AA1FD08}"/>
              </a:ext>
            </a:extLst>
          </p:cNvPr>
          <p:cNvSpPr txBox="1"/>
          <p:nvPr/>
        </p:nvSpPr>
        <p:spPr>
          <a:xfrm>
            <a:off x="3277772" y="1279800"/>
            <a:ext cx="281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 value to array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1A9E8D-F5F9-474D-ACEB-E731E76CA387}"/>
              </a:ext>
            </a:extLst>
          </p:cNvPr>
          <p:cNvSpPr txBox="1"/>
          <p:nvPr/>
        </p:nvSpPr>
        <p:spPr>
          <a:xfrm>
            <a:off x="4174004" y="3317859"/>
            <a:ext cx="281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an empty array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0461D1-2926-7948-BA0D-5502B80C7B45}"/>
              </a:ext>
            </a:extLst>
          </p:cNvPr>
          <p:cNvSpPr txBox="1"/>
          <p:nvPr/>
        </p:nvSpPr>
        <p:spPr>
          <a:xfrm>
            <a:off x="7962314" y="3377123"/>
            <a:ext cx="2810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</a:rPr>
              <a:t>int</a:t>
            </a:r>
            <a:r>
              <a:rPr lang="en-US" dirty="0"/>
              <a:t>[] sue;</a:t>
            </a:r>
            <a:br>
              <a:rPr lang="en-US" dirty="0"/>
            </a:br>
            <a:r>
              <a:rPr lang="en-US" dirty="0"/>
              <a:t>sue = </a:t>
            </a:r>
            <a:r>
              <a:rPr lang="en-US" b="1" dirty="0">
                <a:solidFill>
                  <a:srgbClr val="000080"/>
                </a:solidFill>
              </a:rPr>
              <a:t>new int</a:t>
            </a:r>
            <a:r>
              <a:rPr lang="en-US" dirty="0"/>
              <a:t>[</a:t>
            </a:r>
            <a:r>
              <a:rPr lang="en-US" dirty="0">
                <a:solidFill>
                  <a:srgbClr val="0000FF"/>
                </a:solidFill>
              </a:rPr>
              <a:t>3</a:t>
            </a:r>
            <a:r>
              <a:rPr lang="en-US" dirty="0"/>
              <a:t>];</a:t>
            </a:r>
            <a:br>
              <a:rPr lang="en-US" dirty="0"/>
            </a:br>
            <a:r>
              <a:rPr lang="en-US" dirty="0"/>
              <a:t>sue[</a:t>
            </a:r>
            <a:r>
              <a:rPr lang="en-US" dirty="0">
                <a:solidFill>
                  <a:srgbClr val="0000FF"/>
                </a:solidFill>
              </a:rPr>
              <a:t>0</a:t>
            </a:r>
            <a:r>
              <a:rPr lang="en-US" dirty="0"/>
              <a:t>] = </a:t>
            </a:r>
            <a:r>
              <a:rPr lang="en-US" dirty="0">
                <a:solidFill>
                  <a:srgbClr val="0000FF"/>
                </a:solidFill>
              </a:rPr>
              <a:t>1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sue[</a:t>
            </a:r>
            <a:r>
              <a:rPr lang="en-US" dirty="0">
                <a:solidFill>
                  <a:srgbClr val="0000FF"/>
                </a:solidFill>
              </a:rPr>
              <a:t>1</a:t>
            </a:r>
            <a:r>
              <a:rPr lang="en-US" dirty="0"/>
              <a:t>] = 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sue[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/>
              <a:t>] = </a:t>
            </a:r>
            <a:r>
              <a:rPr lang="en-US" dirty="0">
                <a:solidFill>
                  <a:srgbClr val="0000FF"/>
                </a:solidFill>
              </a:rPr>
              <a:t>3</a:t>
            </a:r>
            <a:r>
              <a:rPr lang="en-US" dirty="0"/>
              <a:t>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81A322-8F79-AE43-91B6-C07527379C33}"/>
              </a:ext>
            </a:extLst>
          </p:cNvPr>
          <p:cNvSpPr txBox="1"/>
          <p:nvPr/>
        </p:nvSpPr>
        <p:spPr>
          <a:xfrm>
            <a:off x="8060788" y="5230744"/>
            <a:ext cx="2711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</a:rPr>
              <a:t>int</a:t>
            </a:r>
            <a:r>
              <a:rPr lang="en-US" dirty="0"/>
              <a:t>[] sue;</a:t>
            </a:r>
            <a:br>
              <a:rPr lang="en-US" dirty="0"/>
            </a:br>
            <a:r>
              <a:rPr lang="en-US" dirty="0"/>
              <a:t>sue = </a:t>
            </a:r>
            <a:r>
              <a:rPr lang="en-US" b="1" dirty="0">
                <a:solidFill>
                  <a:srgbClr val="000080"/>
                </a:solidFill>
              </a:rPr>
              <a:t>new int</a:t>
            </a:r>
            <a:r>
              <a:rPr lang="en-US" dirty="0"/>
              <a:t>[]{</a:t>
            </a:r>
            <a:r>
              <a:rPr lang="en-US" dirty="0">
                <a:solidFill>
                  <a:srgbClr val="0000FF"/>
                </a:solidFill>
              </a:rPr>
              <a:t>1</a:t>
            </a:r>
            <a:r>
              <a:rPr lang="en-US" dirty="0"/>
              <a:t>,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/>
              <a:t>,</a:t>
            </a:r>
            <a:r>
              <a:rPr lang="en-US" dirty="0">
                <a:solidFill>
                  <a:srgbClr val="0000FF"/>
                </a:solidFill>
              </a:rPr>
              <a:t>3</a:t>
            </a:r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87113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9EE32-AFDF-314B-B560-EAA3C0B50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arrays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A937D-CFAD-8242-B7A1-F62F28125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1CD957-388E-A14E-BC06-645F28AB9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10" y="1495572"/>
            <a:ext cx="7578090" cy="800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115DFC-B2F6-D543-AF6F-4290C5670F6B}"/>
              </a:ext>
            </a:extLst>
          </p:cNvPr>
          <p:cNvSpPr/>
          <p:nvPr/>
        </p:nvSpPr>
        <p:spPr>
          <a:xfrm>
            <a:off x="1135037" y="3265798"/>
            <a:ext cx="26829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Foreach Loop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D277D1-59BF-9F4D-A762-468759C14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037" y="3727463"/>
            <a:ext cx="6172200" cy="46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218F33-2174-994B-9DE8-D820F486DBBD}"/>
              </a:ext>
            </a:extLst>
          </p:cNvPr>
          <p:cNvSpPr txBox="1"/>
          <p:nvPr/>
        </p:nvSpPr>
        <p:spPr>
          <a:xfrm>
            <a:off x="1135037" y="4758267"/>
            <a:ext cx="5841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array, assign values, copy…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3E6D30-6FFD-8D45-9E33-4364DD7548CD}"/>
              </a:ext>
            </a:extLst>
          </p:cNvPr>
          <p:cNvSpPr/>
          <p:nvPr/>
        </p:nvSpPr>
        <p:spPr>
          <a:xfrm>
            <a:off x="6875515" y="4982685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demo0</a:t>
            </a:r>
          </a:p>
        </p:txBody>
      </p:sp>
    </p:spTree>
    <p:extLst>
      <p:ext uri="{BB962C8B-B14F-4D97-AF65-F5344CB8AC3E}">
        <p14:creationId xmlns:p14="http://schemas.microsoft.com/office/powerpoint/2010/main" val="533338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9EE32-AFDF-314B-B560-EAA3C0B50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of 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A937D-CFAD-8242-B7A1-F62F28125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AEB5A2-5770-9848-ACA0-107ED7B2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83" y="1282426"/>
            <a:ext cx="7289800" cy="1092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E08216-E9D3-7C40-B18B-28ACA17EEB1F}"/>
              </a:ext>
            </a:extLst>
          </p:cNvPr>
          <p:cNvSpPr/>
          <p:nvPr/>
        </p:nvSpPr>
        <p:spPr>
          <a:xfrm>
            <a:off x="1009286" y="2698763"/>
            <a:ext cx="8050307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demo: create a array of Dog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C5CBB-A3BE-184A-A00E-CC2F08A8B35B}"/>
              </a:ext>
            </a:extLst>
          </p:cNvPr>
          <p:cNvSpPr/>
          <p:nvPr/>
        </p:nvSpPr>
        <p:spPr>
          <a:xfrm>
            <a:off x="1009286" y="3790963"/>
            <a:ext cx="8050307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demo: add a new Dog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171FF-82C8-7A43-BFA3-4E3E5AB8F537}"/>
              </a:ext>
            </a:extLst>
          </p:cNvPr>
          <p:cNvSpPr/>
          <p:nvPr/>
        </p:nvSpPr>
        <p:spPr>
          <a:xfrm>
            <a:off x="1009285" y="4883163"/>
            <a:ext cx="8050307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demo: remove a Dog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B2901F-F48B-1641-9F38-D28C434DACD4}"/>
              </a:ext>
            </a:extLst>
          </p:cNvPr>
          <p:cNvSpPr/>
          <p:nvPr/>
        </p:nvSpPr>
        <p:spPr>
          <a:xfrm>
            <a:off x="1009284" y="5868489"/>
            <a:ext cx="8050307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demo: edit a Dog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028068-4DDB-9C4A-AB5F-49AACD297BF0}"/>
              </a:ext>
            </a:extLst>
          </p:cNvPr>
          <p:cNvSpPr/>
          <p:nvPr/>
        </p:nvSpPr>
        <p:spPr>
          <a:xfrm>
            <a:off x="7112582" y="495846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demo1</a:t>
            </a:r>
          </a:p>
        </p:txBody>
      </p:sp>
    </p:spTree>
    <p:extLst>
      <p:ext uri="{BB962C8B-B14F-4D97-AF65-F5344CB8AC3E}">
        <p14:creationId xmlns:p14="http://schemas.microsoft.com/office/powerpoint/2010/main" val="670696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9EE32-AFDF-314B-B560-EAA3C0B50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A937D-CFAD-8242-B7A1-F62F28125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6</a:t>
            </a:fld>
            <a:endParaRPr lang="en-AU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16106-2A50-9E4B-BC69-DA48208E93B2}"/>
              </a:ext>
            </a:extLst>
          </p:cNvPr>
          <p:cNvSpPr txBox="1"/>
          <p:nvPr/>
        </p:nvSpPr>
        <p:spPr>
          <a:xfrm>
            <a:off x="605928" y="1575412"/>
            <a:ext cx="19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s.substring</a:t>
            </a: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89B49-5804-C04B-AAD2-F53A7E550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28" y="2108213"/>
            <a:ext cx="9067800" cy="107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6C9D2B-F275-0043-9EF7-C423A54AC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28" y="5829601"/>
            <a:ext cx="76962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3DDD26-6448-0F48-806E-A7DC14A27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28" y="4305457"/>
            <a:ext cx="7200900" cy="406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1AE6C0-02C7-C14F-9A55-EB75D588B3F1}"/>
              </a:ext>
            </a:extLst>
          </p:cNvPr>
          <p:cNvSpPr/>
          <p:nvPr/>
        </p:nvSpPr>
        <p:spPr>
          <a:xfrm>
            <a:off x="621492" y="3462842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 err="1">
                <a:solidFill>
                  <a:srgbClr val="09418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s.indexOf</a:t>
            </a:r>
            <a:r>
              <a:rPr lang="en-US" sz="2400" b="1" dirty="0">
                <a:solidFill>
                  <a:srgbClr val="09418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4D5515-B731-514E-BE0A-CCA1F1A6EB18}"/>
              </a:ext>
            </a:extLst>
          </p:cNvPr>
          <p:cNvSpPr/>
          <p:nvPr/>
        </p:nvSpPr>
        <p:spPr>
          <a:xfrm>
            <a:off x="605462" y="4918017"/>
            <a:ext cx="1425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 err="1">
                <a:solidFill>
                  <a:srgbClr val="09418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s.equals</a:t>
            </a:r>
            <a:r>
              <a:rPr lang="en-US" sz="2400" b="1" dirty="0">
                <a:solidFill>
                  <a:srgbClr val="09418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14010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3035-FEC3-8641-8F0D-F3C7ED81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==</a:t>
            </a:r>
            <a:r>
              <a:rPr lang="zh-CN" altLang="en-US" dirty="0"/>
              <a:t>   </a:t>
            </a:r>
            <a:r>
              <a:rPr lang="en-US" altLang="zh-CN" dirty="0"/>
              <a:t>VS</a:t>
            </a:r>
            <a:r>
              <a:rPr lang="zh-CN" altLang="en-US" dirty="0"/>
              <a:t>  </a:t>
            </a:r>
            <a:r>
              <a:rPr lang="en-US" altLang="zh-CN" dirty="0"/>
              <a:t>equals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97E49-AC14-F84E-BB6F-BF05A77E4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= can correctly test two values of a primitive type </a:t>
            </a:r>
          </a:p>
          <a:p>
            <a:endParaRPr lang="en-US" dirty="0"/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However, when applied to two objects such as objects of the String class, == tests to see if they are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in the same memory location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not whether or not they have the same value </a:t>
            </a:r>
          </a:p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use = = with Strings!!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8CBD7-E835-5F4D-918D-EB23BF74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7</a:t>
            </a:fld>
            <a:endParaRPr lang="en-A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D468A-718C-124C-B6F7-B3286AFA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35" y="4347999"/>
            <a:ext cx="6202506" cy="253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66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3035-FEC3-8641-8F0D-F3C7ED81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==</a:t>
            </a:r>
            <a:r>
              <a:rPr lang="zh-CN" altLang="en-US" dirty="0"/>
              <a:t>   </a:t>
            </a:r>
            <a:r>
              <a:rPr lang="en-US" altLang="zh-CN" dirty="0"/>
              <a:t>VS</a:t>
            </a:r>
            <a:r>
              <a:rPr lang="zh-CN" altLang="en-US" dirty="0"/>
              <a:t>  </a:t>
            </a:r>
            <a:r>
              <a:rPr lang="en-US" altLang="zh-CN" dirty="0"/>
              <a:t>equals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8CBD7-E835-5F4D-918D-EB23BF74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8</a:t>
            </a:fld>
            <a:endParaRPr lang="en-AU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1DFDC3-0DCD-AC47-994E-37DA6C275447}"/>
              </a:ext>
            </a:extLst>
          </p:cNvPr>
          <p:cNvSpPr/>
          <p:nvPr/>
        </p:nvSpPr>
        <p:spPr>
          <a:xfrm>
            <a:off x="6875515" y="4982685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D468A-718C-124C-B6F7-B3286AFA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67" y="1533081"/>
            <a:ext cx="6202506" cy="2429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D10301-3CE0-D24C-A7A7-D89885461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727" y="1916695"/>
            <a:ext cx="4763565" cy="15123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5D4E2F-2AB2-FE41-8899-57E8FF35F491}"/>
              </a:ext>
            </a:extLst>
          </p:cNvPr>
          <p:cNvSpPr/>
          <p:nvPr/>
        </p:nvSpPr>
        <p:spPr>
          <a:xfrm>
            <a:off x="374259" y="1533081"/>
            <a:ext cx="6458414" cy="2429319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49E60A-2C74-6149-8AF2-96E8794ABD03}"/>
              </a:ext>
            </a:extLst>
          </p:cNvPr>
          <p:cNvSpPr/>
          <p:nvPr/>
        </p:nvSpPr>
        <p:spPr>
          <a:xfrm>
            <a:off x="6961200" y="1533081"/>
            <a:ext cx="4763565" cy="2429319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58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9EE32-AFDF-314B-B560-EAA3C0B50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A937D-CFAD-8242-B7A1-F62F28125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9</a:t>
            </a:fld>
            <a:endParaRPr lang="en-AU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A52C32-9785-0746-BD2F-B06EB244755A}"/>
              </a:ext>
            </a:extLst>
          </p:cNvPr>
          <p:cNvSpPr txBox="1"/>
          <p:nvPr/>
        </p:nvSpPr>
        <p:spPr>
          <a:xfrm>
            <a:off x="605927" y="1575412"/>
            <a:ext cx="4275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s.split</a:t>
            </a: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endParaRPr lang="en-US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( String regex, int limit 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C2DE57-CE01-1E48-BC83-DEB840B47642}"/>
              </a:ext>
            </a:extLst>
          </p:cNvPr>
          <p:cNvSpPr/>
          <p:nvPr/>
        </p:nvSpPr>
        <p:spPr>
          <a:xfrm>
            <a:off x="6875515" y="4982685"/>
            <a:ext cx="177165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demo2</a:t>
            </a:r>
          </a:p>
        </p:txBody>
      </p:sp>
    </p:spTree>
    <p:extLst>
      <p:ext uri="{BB962C8B-B14F-4D97-AF65-F5344CB8AC3E}">
        <p14:creationId xmlns:p14="http://schemas.microsoft.com/office/powerpoint/2010/main" val="71550154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14C51791-37E8-4657-9CE5-D4E99BD32A32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AB136F3B-80A3-4FB0-BF85-2FB1B6DB43A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826CCCAB-60C9-4959-938C-0BD365A015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Melbourne</Template>
  <TotalTime>6533</TotalTime>
  <Words>245</Words>
  <Application>Microsoft Macintosh PowerPoint</Application>
  <PresentationFormat>Widescreen</PresentationFormat>
  <Paragraphs>75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Georgia</vt:lpstr>
      <vt:lpstr>Times New Roman</vt:lpstr>
      <vt:lpstr>University of Melbourne</vt:lpstr>
      <vt:lpstr>University of Melbourne Patterns</vt:lpstr>
      <vt:lpstr>University of Melbourne-Layout B</vt:lpstr>
      <vt:lpstr>PowerPoint Presentation</vt:lpstr>
      <vt:lpstr>Contact</vt:lpstr>
      <vt:lpstr>Array</vt:lpstr>
      <vt:lpstr>iterating arrays</vt:lpstr>
      <vt:lpstr>Array of objects</vt:lpstr>
      <vt:lpstr>String operations</vt:lpstr>
      <vt:lpstr>==   VS  equals</vt:lpstr>
      <vt:lpstr>==   VS  equals</vt:lpstr>
      <vt:lpstr>String operations</vt:lpstr>
      <vt:lpstr>UML</vt:lpstr>
      <vt:lpstr>printf – formatted output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 Wang</dc:creator>
  <cp:lastModifiedBy>Zhe Wang</cp:lastModifiedBy>
  <cp:revision>82</cp:revision>
  <dcterms:created xsi:type="dcterms:W3CDTF">2020-03-09T12:14:20Z</dcterms:created>
  <dcterms:modified xsi:type="dcterms:W3CDTF">2020-05-01T09:44:51Z</dcterms:modified>
</cp:coreProperties>
</file>